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8"/>
  </p:notesMasterIdLst>
  <p:sldIdLst>
    <p:sldId id="256" r:id="rId2"/>
    <p:sldId id="312" r:id="rId3"/>
    <p:sldId id="257" r:id="rId4"/>
    <p:sldId id="292" r:id="rId5"/>
    <p:sldId id="291" r:id="rId6"/>
    <p:sldId id="293" r:id="rId7"/>
    <p:sldId id="294" r:id="rId8"/>
    <p:sldId id="290" r:id="rId9"/>
    <p:sldId id="295" r:id="rId10"/>
    <p:sldId id="258" r:id="rId11"/>
    <p:sldId id="313" r:id="rId12"/>
    <p:sldId id="326" r:id="rId13"/>
    <p:sldId id="259" r:id="rId14"/>
    <p:sldId id="314" r:id="rId15"/>
    <p:sldId id="301" r:id="rId16"/>
    <p:sldId id="288" r:id="rId17"/>
    <p:sldId id="315" r:id="rId18"/>
    <p:sldId id="289" r:id="rId19"/>
    <p:sldId id="299" r:id="rId20"/>
    <p:sldId id="316" r:id="rId21"/>
    <p:sldId id="317" r:id="rId22"/>
    <p:sldId id="320" r:id="rId23"/>
    <p:sldId id="321" r:id="rId24"/>
    <p:sldId id="322" r:id="rId25"/>
    <p:sldId id="318" r:id="rId26"/>
    <p:sldId id="319" r:id="rId27"/>
    <p:sldId id="323" r:id="rId28"/>
    <p:sldId id="327" r:id="rId29"/>
    <p:sldId id="324" r:id="rId30"/>
    <p:sldId id="325" r:id="rId31"/>
    <p:sldId id="297" r:id="rId32"/>
    <p:sldId id="260" r:id="rId33"/>
    <p:sldId id="263" r:id="rId34"/>
    <p:sldId id="274" r:id="rId35"/>
    <p:sldId id="264" r:id="rId36"/>
    <p:sldId id="265" r:id="rId37"/>
    <p:sldId id="266" r:id="rId38"/>
    <p:sldId id="267" r:id="rId39"/>
    <p:sldId id="268" r:id="rId40"/>
    <p:sldId id="269" r:id="rId41"/>
    <p:sldId id="270" r:id="rId42"/>
    <p:sldId id="271" r:id="rId43"/>
    <p:sldId id="273" r:id="rId44"/>
    <p:sldId id="275" r:id="rId45"/>
    <p:sldId id="276" r:id="rId46"/>
    <p:sldId id="277" r:id="rId47"/>
    <p:sldId id="278" r:id="rId48"/>
    <p:sldId id="279" r:id="rId49"/>
    <p:sldId id="262" r:id="rId50"/>
    <p:sldId id="280" r:id="rId51"/>
    <p:sldId id="281" r:id="rId52"/>
    <p:sldId id="282" r:id="rId53"/>
    <p:sldId id="283" r:id="rId54"/>
    <p:sldId id="284" r:id="rId55"/>
    <p:sldId id="285" r:id="rId56"/>
    <p:sldId id="287" r:id="rId57"/>
    <p:sldId id="302" r:id="rId58"/>
    <p:sldId id="310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1" r:id="rId6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35" autoAdjust="0"/>
    <p:restoredTop sz="94622" autoAdjust="0"/>
  </p:normalViewPr>
  <p:slideViewPr>
    <p:cSldViewPr>
      <p:cViewPr varScale="1">
        <p:scale>
          <a:sx n="102" d="100"/>
          <a:sy n="102" d="100"/>
        </p:scale>
        <p:origin x="76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3E535-DB08-46B1-8B85-A58959C7AE3E}" type="datetimeFigureOut">
              <a:rPr lang="pl-PL" smtClean="0"/>
              <a:t>15.10.2024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C9A51-CCC5-4101-98B5-B8807B9654C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5384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C9A51-CCC5-4101-98B5-B8807B9654CF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3856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9C976C7-2871-441D-BEA3-0CFF69403708}" type="datetimeFigureOut">
              <a:rPr lang="pl-PL" smtClean="0"/>
              <a:t>15.10.2024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10" name="Prostokąt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Prostokąt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Łącznik prostoliniowy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Łącznik prostoliniowy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oliniow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oliniowy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Łącznik prostoliniowy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Prostokąt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6F44820-5BDF-4996-A6D2-40D007EABFAD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76C7-2871-441D-BEA3-0CFF69403708}" type="datetimeFigureOut">
              <a:rPr lang="pl-PL" smtClean="0"/>
              <a:t>15.10.2024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44820-5BDF-4996-A6D2-40D007EABFA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76C7-2871-441D-BEA3-0CFF69403708}" type="datetimeFigureOut">
              <a:rPr lang="pl-PL" smtClean="0"/>
              <a:t>15.10.2024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44820-5BDF-4996-A6D2-40D007EABFA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9C976C7-2871-441D-BEA3-0CFF69403708}" type="datetimeFigureOut">
              <a:rPr lang="pl-PL" smtClean="0"/>
              <a:t>15.10.2024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6F44820-5BDF-4996-A6D2-40D007EABFAD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9C976C7-2871-441D-BEA3-0CFF69403708}" type="datetimeFigureOut">
              <a:rPr lang="pl-PL" smtClean="0"/>
              <a:t>15.10.2024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9" name="Prostokąt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oliniowy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Łącznik prostoliniowy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oliniowy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oliniow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Łącznik prostoliniowy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rostokąt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Łącznik prostoliniowy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6F44820-5BDF-4996-A6D2-40D007EABFAD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76C7-2871-441D-BEA3-0CFF69403708}" type="datetimeFigureOut">
              <a:rPr lang="pl-PL" smtClean="0"/>
              <a:t>15.10.2024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44820-5BDF-4996-A6D2-40D007EABFAD}" type="slidenum">
              <a:rPr lang="pl-PL" smtClean="0"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76C7-2871-441D-BEA3-0CFF69403708}" type="datetimeFigureOut">
              <a:rPr lang="pl-PL" smtClean="0"/>
              <a:t>15.10.2024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44820-5BDF-4996-A6D2-40D007EABFAD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9C976C7-2871-441D-BEA3-0CFF69403708}" type="datetimeFigureOut">
              <a:rPr lang="pl-PL" smtClean="0"/>
              <a:t>15.10.2024</a:t>
            </a:fld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6F44820-5BDF-4996-A6D2-40D007EABFAD}" type="slidenum">
              <a:rPr lang="pl-PL" smtClean="0"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76C7-2871-441D-BEA3-0CFF69403708}" type="datetimeFigureOut">
              <a:rPr lang="pl-PL" smtClean="0"/>
              <a:t>15.10.2024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44820-5BDF-4996-A6D2-40D007EABFA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oliniowy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8" name="Łącznik prostoliniowy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oliniowy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ymbol zastępczy zawartości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9C976C7-2871-441D-BEA3-0CFF69403708}" type="datetimeFigureOut">
              <a:rPr lang="pl-PL" smtClean="0"/>
              <a:t>15.10.2024</a:t>
            </a:fld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6F44820-5BDF-4996-A6D2-40D007EABFAD}" type="slidenum">
              <a:rPr lang="pl-PL" smtClean="0"/>
              <a:t>‹#›</a:t>
            </a:fld>
            <a:endParaRPr lang="pl-PL"/>
          </a:p>
        </p:txBody>
      </p:sp>
      <p:sp>
        <p:nvSpPr>
          <p:cNvPr id="23" name="Symbol zastępczy stopki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l-PL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10" name="Łącznik prostoliniowy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Łącznik prostoliniowy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Łącznik prostoliniowy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ymbol zastępczy daty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9C976C7-2871-441D-BEA3-0CFF69403708}" type="datetimeFigureOut">
              <a:rPr lang="pl-PL" smtClean="0"/>
              <a:t>15.10.2024</a:t>
            </a:fld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6F44820-5BDF-4996-A6D2-40D007EABFAD}" type="slidenum">
              <a:rPr lang="pl-PL" smtClean="0"/>
              <a:t>‹#›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Łącznik prostoliniowy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9C976C7-2871-441D-BEA3-0CFF69403708}" type="datetimeFigureOut">
              <a:rPr lang="pl-PL" smtClean="0"/>
              <a:t>15.10.2024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6F44820-5BDF-4996-A6D2-40D007EABFAD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123728" y="836712"/>
            <a:ext cx="6120680" cy="2088232"/>
          </a:xfrm>
        </p:spPr>
        <p:txBody>
          <a:bodyPr>
            <a:noAutofit/>
          </a:bodyPr>
          <a:lstStyle/>
          <a:p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schronisko dla bezdomnych zwierząt w </a:t>
            </a:r>
            <a:r>
              <a:rPr lang="pl-PL" sz="4400" dirty="0" err="1">
                <a:latin typeface="Arial" panose="020B0604020202020204" pitchFamily="34" charset="0"/>
                <a:cs typeface="Arial" panose="020B0604020202020204" pitchFamily="34" charset="0"/>
              </a:rPr>
              <a:t>krotoszynie</a:t>
            </a:r>
            <a:endParaRPr lang="pl-PL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131840" y="3429000"/>
            <a:ext cx="5688632" cy="2736304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Przystosowanie aktualnie działającego Schroniska dla bezdomnych zwierząt w Krotoszynie do obowiązujących wymogów prawnych. Aktualny stan obiektu</a:t>
            </a:r>
          </a:p>
          <a:p>
            <a:endParaRPr lang="pl-PL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Przykłady nowoczesnych schronisk w Zabrzu oraz Wysocku Wielkim </a:t>
            </a:r>
          </a:p>
          <a:p>
            <a:endParaRPr lang="pl-PL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Koncepcja stworzenia nowego schroniska na terenie Związku Międzygminnego „Eko Siódemka”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4924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147248" cy="576064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523325" y="1756467"/>
            <a:ext cx="7544291" cy="4734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Aft>
                <a:spcPts val="1000"/>
              </a:spcAft>
            </a:pPr>
            <a:r>
              <a:rPr lang="pl-PL" sz="1400" dirty="0"/>
              <a:t>Pomimo przeprowadzonych prac, schronisko nadal pod wieloma względami nie spełnia podstawowych wymogów.</a:t>
            </a:r>
          </a:p>
          <a:p>
            <a:pPr lvl="0" algn="just" fontAlgn="base">
              <a:spcAft>
                <a:spcPts val="1000"/>
              </a:spcAft>
            </a:pPr>
            <a:endParaRPr lang="pl-PL" sz="1400" b="1" u="sng" kern="150" dirty="0">
              <a:latin typeface="Arial"/>
              <a:ea typeface="Calibri"/>
              <a:cs typeface="Times New Roman"/>
            </a:endParaRPr>
          </a:p>
          <a:p>
            <a:pPr lvl="0" algn="just" fontAlgn="base">
              <a:spcAft>
                <a:spcPts val="1000"/>
              </a:spcAft>
            </a:pPr>
            <a:r>
              <a:rPr lang="pl-PL" sz="1400" b="1" u="sng" kern="150" dirty="0">
                <a:latin typeface="Arial"/>
                <a:ea typeface="Calibri"/>
                <a:cs typeface="Times New Roman"/>
              </a:rPr>
              <a:t>Brak pomieszczeń do:</a:t>
            </a:r>
          </a:p>
          <a:p>
            <a:pPr marL="285750" lvl="0" indent="-285750" algn="just" fontAlgn="base">
              <a:spcAft>
                <a:spcPts val="1000"/>
              </a:spcAft>
              <a:buFontTx/>
              <a:buChar char="-"/>
            </a:pPr>
            <a:r>
              <a:rPr lang="pl-PL" sz="1400" kern="150" dirty="0">
                <a:latin typeface="Arial"/>
                <a:ea typeface="Calibri"/>
                <a:cs typeface="Times New Roman"/>
              </a:rPr>
              <a:t>wykonywania podstawowych zabiegów medycznych,</a:t>
            </a:r>
            <a:endParaRPr lang="pl-PL" sz="1400" dirty="0">
              <a:latin typeface="Calibri"/>
              <a:ea typeface="Calibri"/>
              <a:cs typeface="Times New Roman"/>
            </a:endParaRPr>
          </a:p>
          <a:p>
            <a:pPr marL="285750" lvl="0" indent="-285750" algn="just" fontAlgn="base">
              <a:spcAft>
                <a:spcPts val="1000"/>
              </a:spcAft>
              <a:buFontTx/>
              <a:buChar char="-"/>
            </a:pPr>
            <a:r>
              <a:rPr lang="pl-PL" sz="1400" kern="150" dirty="0">
                <a:latin typeface="Arial"/>
                <a:ea typeface="Calibri"/>
                <a:cs typeface="Times New Roman"/>
              </a:rPr>
              <a:t>izolowania zwierząt chorych lub podejrzanych o chorobę zakaźną,</a:t>
            </a:r>
            <a:endParaRPr lang="pl-PL" sz="1400" dirty="0">
              <a:latin typeface="Calibri"/>
              <a:ea typeface="Calibri"/>
              <a:cs typeface="Times New Roman"/>
            </a:endParaRPr>
          </a:p>
          <a:p>
            <a:pPr marL="285750" indent="-285750" algn="just" fontAlgn="base">
              <a:spcAft>
                <a:spcPts val="1000"/>
              </a:spcAft>
              <a:buFontTx/>
              <a:buChar char="-"/>
            </a:pPr>
            <a:r>
              <a:rPr lang="pl-PL" sz="1400" kern="150" dirty="0">
                <a:latin typeface="Arial"/>
                <a:ea typeface="Calibri"/>
                <a:cs typeface="Times New Roman"/>
              </a:rPr>
              <a:t>separacji zwierząt agresywnych,</a:t>
            </a:r>
            <a:endParaRPr lang="pl-PL" sz="1400" dirty="0">
              <a:latin typeface="Calibri"/>
              <a:ea typeface="Calibri"/>
              <a:cs typeface="Times New Roman"/>
            </a:endParaRPr>
          </a:p>
          <a:p>
            <a:pPr marL="285750" indent="-285750" algn="just" fontAlgn="base">
              <a:spcAft>
                <a:spcPts val="1000"/>
              </a:spcAft>
              <a:buFontTx/>
              <a:buChar char="-"/>
            </a:pPr>
            <a:r>
              <a:rPr lang="pl-PL" sz="1400" kern="150" dirty="0">
                <a:latin typeface="Arial"/>
                <a:ea typeface="Calibri"/>
                <a:cs typeface="Times New Roman"/>
              </a:rPr>
              <a:t>celów socjalnych,</a:t>
            </a:r>
            <a:endParaRPr lang="pl-PL" sz="1400" dirty="0">
              <a:latin typeface="Calibri"/>
              <a:ea typeface="Calibri"/>
              <a:cs typeface="Times New Roman"/>
            </a:endParaRPr>
          </a:p>
          <a:p>
            <a:pPr marL="285750" indent="-285750" algn="just" fontAlgn="base">
              <a:spcAft>
                <a:spcPts val="1000"/>
              </a:spcAft>
              <a:buFontTx/>
              <a:buChar char="-"/>
            </a:pPr>
            <a:r>
              <a:rPr lang="pl-PL" sz="1400" kern="150" dirty="0">
                <a:latin typeface="Arial"/>
                <a:ea typeface="Calibri"/>
                <a:cs typeface="Times New Roman"/>
              </a:rPr>
              <a:t>wydawania zwierząt</a:t>
            </a:r>
          </a:p>
          <a:p>
            <a:pPr algn="just" fontAlgn="base">
              <a:spcAft>
                <a:spcPts val="1000"/>
              </a:spcAft>
            </a:pPr>
            <a:r>
              <a:rPr lang="pl-PL" sz="1400" dirty="0"/>
              <a:t>Schronisko nie zapewnia miejsca dla kotów.</a:t>
            </a:r>
          </a:p>
          <a:p>
            <a:pPr algn="just" fontAlgn="base">
              <a:spcAft>
                <a:spcPts val="1000"/>
              </a:spcAft>
            </a:pPr>
            <a:endParaRPr lang="pl-PL" sz="1400" kern="150" dirty="0">
              <a:latin typeface="Arial"/>
              <a:ea typeface="Calibri"/>
              <a:cs typeface="Times New Roman"/>
            </a:endParaRPr>
          </a:p>
          <a:p>
            <a:pPr algn="just" fontAlgn="base">
              <a:spcAft>
                <a:spcPts val="1000"/>
              </a:spcAft>
            </a:pPr>
            <a:r>
              <a:rPr lang="pl-PL" sz="1400" b="1" u="sng" kern="150" dirty="0">
                <a:solidFill>
                  <a:srgbClr val="FF0000"/>
                </a:solidFill>
                <a:latin typeface="Arial"/>
                <a:ea typeface="Calibri"/>
              </a:rPr>
              <a:t>Schronisko od lat nie posiada wystarczającej liczby miejsc dla psów</a:t>
            </a:r>
            <a:r>
              <a:rPr lang="pl-PL" sz="1400" b="1" u="sng" kern="150" dirty="0">
                <a:latin typeface="Arial"/>
                <a:ea typeface="Calibri"/>
              </a:rPr>
              <a:t> z tak dużego obszaru jakim jest Związek Międzygminny „EKO SIÓDEMKA” zrzeszający 5 gmin członkowskich.</a:t>
            </a:r>
            <a:endParaRPr lang="pl-PL" sz="1400" dirty="0">
              <a:latin typeface="Calibri"/>
              <a:ea typeface="Calibri"/>
              <a:cs typeface="Times New Roman"/>
            </a:endParaRPr>
          </a:p>
          <a:p>
            <a:endParaRPr lang="pl-PL" sz="1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388675" y="1107528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2977270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7992888" cy="562074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08816"/>
            <a:ext cx="7090528" cy="4728495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275856" y="874611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1725204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562074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4"/>
            <a:ext cx="7272808" cy="484853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275856" y="924401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323731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19256" cy="576064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10" y="1550594"/>
            <a:ext cx="7090074" cy="463403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280566" y="922862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651884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2011" y="188640"/>
            <a:ext cx="7931224" cy="576064"/>
          </a:xfrm>
        </p:spPr>
        <p:txBody>
          <a:bodyPr/>
          <a:lstStyle/>
          <a:p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160078" cy="4773385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339111" y="836712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266395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075240" cy="504056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46" y="1700808"/>
            <a:ext cx="7164762" cy="47780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352800" y="980728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1056076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19256" cy="504056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09385"/>
            <a:ext cx="7179121" cy="455740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268305" y="933110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585447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562074"/>
          </a:xfrm>
        </p:spPr>
        <p:txBody>
          <a:bodyPr/>
          <a:lstStyle/>
          <a:p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420888"/>
            <a:ext cx="6227262" cy="415150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94925"/>
            <a:ext cx="4032448" cy="268829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388675" y="950527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1877991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490066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13318"/>
            <a:ext cx="7200800" cy="480053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388675" y="922862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3262277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490066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09" y="1700808"/>
            <a:ext cx="7249636" cy="446449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275856" y="980728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1383378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64896" cy="634082"/>
          </a:xfrm>
        </p:spPr>
        <p:txBody>
          <a:bodyPr/>
          <a:lstStyle/>
          <a:p>
            <a:r>
              <a:rPr lang="pl-PL" sz="2400" dirty="0">
                <a:solidFill>
                  <a:srgbClr val="5B6973"/>
                </a:solidFill>
              </a:rPr>
              <a:t>Schronisko dla bezdomnych zwierząt w Krotoszynie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344815" cy="48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92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111244" cy="504056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46570"/>
            <a:ext cx="3384376" cy="507973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948264" y="1988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031940" y="1988840"/>
            <a:ext cx="4536504" cy="375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l-PL" sz="13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Według Rozporządzenia, w schronisku wyodrębnia się pomieszczenie przeznaczone do wykonywania podstawowych zabiegów leczniczych. Pomieszczenie takie musi być wyposażone co najmniej w stół zabiegowy, oświetlenie naturalne lub sztuczne o natężeniu 500 luksów, zamykaną szafkę do przechowywania produktów leczniczych weterynaryjnych i wyrobów medycznych, chyba że takie zabiegi są wykonywane w zakładzie leczniczym dla zwierząt, z którym podmiot prowadzący schronisko zawarł umowę o wykonywanie takich zabiegów.</a:t>
            </a:r>
            <a:endParaRPr lang="pl-PL" sz="13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l-PL" sz="13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</a:t>
            </a:r>
            <a:endParaRPr lang="pl-PL" sz="13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l-PL" sz="13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Pomieszczenie zabiegowe w krotoszyńskim schronisku nie spełnia powyższych funkcji, posiada szafę do przechowywania leków. W pomieszczeniu przebywają psy, dla których nie ma miejsca w boksach bądź wymagają ogrzewanego pomieszczenia.</a:t>
            </a:r>
            <a:endParaRPr lang="pl-PL" sz="1300" dirty="0"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851920" y="1498342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Pomieszczenie do wykonywania zabiegów leczniczych 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3275856" y="915693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3580869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490066"/>
          </a:xfrm>
        </p:spPr>
        <p:txBody>
          <a:bodyPr/>
          <a:lstStyle/>
          <a:p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62" y="1556792"/>
            <a:ext cx="7272808" cy="484853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327844" y="950527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212653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490066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3168352" cy="475550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22" y="2132856"/>
            <a:ext cx="5133808" cy="342253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360210" y="922862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3842144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61805"/>
            <a:ext cx="7957384" cy="504056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272852" y="1484784"/>
            <a:ext cx="4320480" cy="15407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W krotoszyńskim schronisku </a:t>
            </a:r>
            <a:r>
              <a:rPr lang="pl-PL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pomieszczenie dla szczeniąt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połączone jest z zamrażarką na zwłoki.</a:t>
            </a:r>
          </a:p>
          <a:p>
            <a:pPr marL="0" indent="0" algn="just">
              <a:buNone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Pomieszczenie służy również jako magazyn na akcesoria dla zwierząt. W pomieszczeniu stale przebywają zwierzęta, dla których nie ma miejsca w boksach.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76704"/>
            <a:ext cx="3384376" cy="507973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840" y="3207121"/>
            <a:ext cx="4536504" cy="302433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388675" y="765861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502813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848872" cy="504056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72" y="1498924"/>
            <a:ext cx="7143587" cy="476239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275856" y="908720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638975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344816" cy="432048"/>
          </a:xfrm>
        </p:spPr>
        <p:txBody>
          <a:bodyPr>
            <a:normAutofit fontScale="90000"/>
          </a:bodyPr>
          <a:lstStyle/>
          <a:p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57" y="1484784"/>
            <a:ext cx="3352843" cy="503240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348880"/>
            <a:ext cx="4680520" cy="3120347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3275856" y="922862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4174730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9894" y="260648"/>
            <a:ext cx="8219256" cy="504056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/>
          <a:stretch/>
        </p:blipFill>
        <p:spPr>
          <a:xfrm>
            <a:off x="270113" y="1628800"/>
            <a:ext cx="3168352" cy="468349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95169"/>
            <a:ext cx="3072401" cy="468349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3438465" y="2034830"/>
            <a:ext cx="22664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b="1" u="sng" dirty="0"/>
              <a:t>Magazyn na karmę - </a:t>
            </a:r>
          </a:p>
          <a:p>
            <a:r>
              <a:rPr lang="pl-PL" sz="1400" dirty="0"/>
              <a:t>jest za mały na potrzeby schroniska, stanowi stary kontener, który nie jest szczelny. </a:t>
            </a:r>
          </a:p>
          <a:p>
            <a:pPr algn="just"/>
            <a:endParaRPr lang="pl-PL" sz="1400" dirty="0"/>
          </a:p>
          <a:p>
            <a:r>
              <a:rPr lang="pl-PL" sz="1400" dirty="0"/>
              <a:t>Część karmy składowana jest na zewnątrz. 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3388675" y="910612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1831394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344816" cy="432048"/>
          </a:xfrm>
        </p:spPr>
        <p:txBody>
          <a:bodyPr>
            <a:normAutofit fontScale="90000"/>
          </a:bodyPr>
          <a:lstStyle/>
          <a:p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89040"/>
            <a:ext cx="4176464" cy="2784309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82688"/>
            <a:ext cx="4608512" cy="330249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213903" y="1782688"/>
            <a:ext cx="34563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Pomieszczenie biurowe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w krotoszyńskim schronisku ma zaledwie </a:t>
            </a:r>
            <a:r>
              <a:rPr lang="pl-PL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6,6 m²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i służy jako biuro i pomieszczenie socjalne dla 4 pracowników a także do wydawania zwierząt i obsługi klientów schroniska. W pomieszczeniu biurowym przebywa również na stałe pies, z uwagi na brak miejsc w boksach. </a:t>
            </a:r>
          </a:p>
        </p:txBody>
      </p:sp>
      <p:sp>
        <p:nvSpPr>
          <p:cNvPr id="7" name="Strzałka w lewo 6"/>
          <p:cNvSpPr/>
          <p:nvPr/>
        </p:nvSpPr>
        <p:spPr>
          <a:xfrm>
            <a:off x="4283968" y="3068960"/>
            <a:ext cx="720080" cy="52961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prawo 7"/>
          <p:cNvSpPr/>
          <p:nvPr/>
        </p:nvSpPr>
        <p:spPr>
          <a:xfrm>
            <a:off x="467544" y="3038423"/>
            <a:ext cx="785543" cy="5548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3347864" y="913907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1471832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3099" y="188640"/>
            <a:ext cx="7425285" cy="432048"/>
          </a:xfrm>
        </p:spPr>
        <p:txBody>
          <a:bodyPr>
            <a:normAutofit fontScale="90000"/>
          </a:bodyPr>
          <a:lstStyle/>
          <a:p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2728"/>
            <a:ext cx="3550264" cy="532872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261508"/>
            <a:ext cx="3960440" cy="264029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954563"/>
            <a:ext cx="3960440" cy="264029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275856" y="692696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4028444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6417" y="188640"/>
            <a:ext cx="7440571" cy="432048"/>
          </a:xfrm>
        </p:spPr>
        <p:txBody>
          <a:bodyPr>
            <a:normAutofit fontScale="90000"/>
          </a:bodyPr>
          <a:lstStyle/>
          <a:p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146177" y="1412776"/>
            <a:ext cx="4320480" cy="158417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Toaleta w schronisku 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ma rozmiar około 1m², jest nieogrzewana. Zimą w toalecie jest ujemna temperatura. 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2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Krotoszyńskie schronisko nie gwarantuje minimum socjalnego dla pracowników. </a:t>
            </a:r>
            <a:br>
              <a:rPr lang="pl-PL" dirty="0"/>
            </a:br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3456384" cy="518457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149" y="3068960"/>
            <a:ext cx="4824536" cy="3216357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275856" y="738196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1982780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5556" y="260648"/>
            <a:ext cx="7776864" cy="706090"/>
          </a:xfrm>
        </p:spPr>
        <p:txBody>
          <a:bodyPr>
            <a:normAutofit/>
          </a:bodyPr>
          <a:lstStyle/>
          <a:p>
            <a:pPr algn="ctr"/>
            <a:r>
              <a:rPr lang="pl-PL" sz="2400" dirty="0"/>
              <a:t>Schronisko dla bezdomnych zwierząt w Krotoszynie 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3388675" y="1268760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827584" y="1772817"/>
            <a:ext cx="7272808" cy="4449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 fontAlgn="base"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W 2024 r. na zlecenie Urzędu Miejskiego w Krotoszynie zostały przeprowadzone prace mające na celu zwiększenie powierzchni użytkowej kojców w Schronisku dla Bezdomnych Zwierząt w Krotoszynie tak, aby spełniały normy przewidziane przepisami prawa:</a:t>
            </a:r>
          </a:p>
          <a:p>
            <a:pPr marL="342900" lvl="0" indent="-342900" algn="just" fontAlgn="base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pl-PL" sz="1400" b="1" kern="1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Postawienie 4 nowych boksów (z utwardzeniem terenu)</a:t>
            </a:r>
            <a:r>
              <a:rPr lang="pl-PL" sz="1400" kern="1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każdy </a:t>
            </a:r>
            <a:br>
              <a:rPr lang="pl-PL" sz="1400" kern="1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pl-PL" sz="1400" kern="1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 powierzchni 8,75 m2 (2,5m/3,5m) przystosowanych dla psów powyżej 30 kg masy ciała i mniejszych, wraz z wykonaniem ogrodzenia </a:t>
            </a:r>
            <a:r>
              <a:rPr lang="pl-PL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oddzielającego od wybiegu dla psów.</a:t>
            </a:r>
          </a:p>
          <a:p>
            <a:pPr marL="342900" lvl="0" indent="-342900" algn="just" fontAlgn="base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pl-PL" sz="1400" b="1" kern="1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Przebudowa 18 boksów</a:t>
            </a:r>
            <a:r>
              <a:rPr lang="pl-PL" sz="1400" kern="1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każdy o powierzchni 4,4 m², które nie spełniały warunków rozporządzenia, polegająca na połączeniu sąsiadujących ze sobą boksów bramką, zwiększając powierzchnię użytkową. Z 18 istniejących boksów powstało 9, każdy </a:t>
            </a:r>
            <a:br>
              <a:rPr lang="pl-PL" sz="1400" kern="1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pl-PL" sz="1400" kern="1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 powierzchni 8,8 m².</a:t>
            </a:r>
            <a:endParaRPr lang="pl-PL" sz="14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pl-PL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Zakupiono</a:t>
            </a:r>
            <a:r>
              <a:rPr lang="pl-PL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9 nowych, drewnianych bud dla psów.</a:t>
            </a:r>
          </a:p>
          <a:p>
            <a:pPr marL="342900" lvl="0" indent="-342900" algn="just" fontAlgn="base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pl-PL" sz="1400" b="1" kern="1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Przeprowadzono też drobne prace remontowe</a:t>
            </a:r>
            <a:r>
              <a:rPr lang="pl-PL" sz="1400" kern="1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nie związane </a:t>
            </a:r>
            <a:br>
              <a:rPr lang="pl-PL" sz="1400" kern="1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pl-PL" sz="1400" kern="1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z rozporządzeniem – dot. instalacji wodnej i elektrycznej, naprawy drzwi oraz płotu.</a:t>
            </a:r>
            <a:endParaRPr lang="pl-PL" sz="14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pl-PL" sz="1400" u="sng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Łączny koszt wyżej wymienionych prac wyniósł </a:t>
            </a:r>
            <a:r>
              <a:rPr lang="pl-PL" sz="1400" b="1" u="sng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ok. 75,5 tys. zł.</a:t>
            </a:r>
            <a:endParaRPr lang="pl-PL" sz="14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7138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245265" cy="372558"/>
          </a:xfrm>
        </p:spPr>
        <p:txBody>
          <a:bodyPr>
            <a:normAutofit fontScale="90000"/>
          </a:bodyPr>
          <a:lstStyle/>
          <a:p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157883" y="1499717"/>
            <a:ext cx="4565104" cy="192928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l-PL" b="1" u="sng" dirty="0"/>
              <a:t>Pomieszczenie gospodarcze – kuchnia </a:t>
            </a:r>
          </a:p>
          <a:p>
            <a:pPr marL="0" indent="0">
              <a:buNone/>
            </a:pPr>
            <a:r>
              <a:rPr lang="pl-PL" dirty="0"/>
              <a:t>W pomieszczeniu jest niewielki zlew, który służy do mycia misek, wiader na wodę, pobierania wody w zimie (przy minusowych temperaturach). W pomieszczeniu są przechowywane środki czystości oraz dezynfekcyjne. </a:t>
            </a:r>
          </a:p>
          <a:p>
            <a:pPr marL="0" indent="0">
              <a:buNone/>
            </a:pPr>
            <a:r>
              <a:rPr lang="pl-PL" dirty="0"/>
              <a:t>Przebywają tam zwierzęta z uwagi na brak miejsca w boksach.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90" y="1313207"/>
            <a:ext cx="3832962" cy="255530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90" y="3933056"/>
            <a:ext cx="3832962" cy="255530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153" y="3429000"/>
            <a:ext cx="4449688" cy="296645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347864" y="738196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2333795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20880" cy="490066"/>
          </a:xfrm>
        </p:spPr>
        <p:txBody>
          <a:bodyPr/>
          <a:lstStyle/>
          <a:p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7056972" cy="4608512"/>
          </a:xfrm>
        </p:spPr>
      </p:pic>
      <p:sp>
        <p:nvSpPr>
          <p:cNvPr id="5" name="pole tekstowe 4"/>
          <p:cNvSpPr txBox="1"/>
          <p:nvPr/>
        </p:nvSpPr>
        <p:spPr>
          <a:xfrm>
            <a:off x="3263118" y="836712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1003901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24936" cy="909265"/>
          </a:xfrm>
        </p:spPr>
        <p:txBody>
          <a:bodyPr>
            <a:noAutofit/>
          </a:bodyPr>
          <a:lstStyle/>
          <a:p>
            <a:pPr marL="342900" lvl="0" indent="-342900" algn="ctr">
              <a:spcBef>
                <a:spcPts val="0"/>
              </a:spcBef>
            </a:pPr>
            <a:br>
              <a:rPr lang="pl-PL" sz="2400" dirty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2400" cap="none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83568" y="1268760"/>
            <a:ext cx="7395592" cy="106613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Ten nowoczesny obiekt rozpoczął funkcjonowanie w 2023 r. 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i prowadzony jest przez TOZ Zabrze</a:t>
            </a:r>
          </a:p>
          <a:p>
            <a:pPr algn="just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Obiekt prezentuje liczne rozwiązania ułatwiające użytkowanie schroniska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807435" y="980728"/>
            <a:ext cx="7467600" cy="1282154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l-PL" dirty="0">
                <a:solidFill>
                  <a:srgbClr val="050505"/>
                </a:solidFill>
                <a:latin typeface="inherit"/>
              </a:rPr>
            </a:br>
            <a:endParaRPr lang="pl-PL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48" y="2392585"/>
            <a:ext cx="6389373" cy="4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467544" y="260647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cap="small" dirty="0">
                <a:solidFill>
                  <a:srgbClr val="5B697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wizytacja nowego schroniska dla bezdomnych zwierząt w </a:t>
            </a:r>
            <a:r>
              <a:rPr lang="pl-PL" sz="2400" cap="small" dirty="0" err="1">
                <a:solidFill>
                  <a:srgbClr val="5B697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zabrzu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34433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097216" cy="850106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Schronisko dla bezdomnych zwierząt w Zabrzu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741950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498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4164" y="274638"/>
            <a:ext cx="7467600" cy="706090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Schronisko dla bezdomnych zwierząt w Zabrzu</a:t>
            </a:r>
            <a:endParaRPr lang="pl-PL" dirty="0"/>
          </a:p>
        </p:txBody>
      </p:sp>
      <p:pic>
        <p:nvPicPr>
          <p:cNvPr id="2050" name="Picture 2" descr="C:\Users\mmajchrzyk\Desktop\Zdjęcia Zabrze\Zdjecia Magda k Zabrze\DSC_11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80794"/>
            <a:ext cx="7272808" cy="47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90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169224" cy="634082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Schronisko dla bezdomnych zwierząt w Zabrzu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2985" y="2473599"/>
            <a:ext cx="5184577" cy="2918916"/>
          </a:xfrm>
        </p:spPr>
      </p:pic>
    </p:spTree>
    <p:extLst>
      <p:ext uri="{BB962C8B-B14F-4D97-AF65-F5344CB8AC3E}">
        <p14:creationId xmlns:p14="http://schemas.microsoft.com/office/powerpoint/2010/main" val="2548213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5506" y="260648"/>
            <a:ext cx="7467600" cy="778098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Schronisko dla bezdomnych zwierząt w Zabrzu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8" y="1412776"/>
            <a:ext cx="7632848" cy="429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647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467600" cy="706090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Schronisko dla bezdomnych zwierząt w Zabrzu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7546133" cy="4464496"/>
          </a:xfrm>
        </p:spPr>
      </p:pic>
    </p:spTree>
    <p:extLst>
      <p:ext uri="{BB962C8B-B14F-4D97-AF65-F5344CB8AC3E}">
        <p14:creationId xmlns:p14="http://schemas.microsoft.com/office/powerpoint/2010/main" val="21761228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9687" y="188640"/>
            <a:ext cx="7467600" cy="720080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Schronisko dla bezdomnych zwierząt w Zabrzu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7481594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503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7313240" cy="634082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Schronisko dla bezdomnych zwierząt w Zabrzu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08540"/>
            <a:ext cx="7128792" cy="461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21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920880" cy="576064"/>
          </a:xfrm>
        </p:spPr>
        <p:txBody>
          <a:bodyPr/>
          <a:lstStyle/>
          <a:p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10" y="1535835"/>
            <a:ext cx="7220274" cy="481351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939241" y="1978843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Nowe boksy z utwardzonym terenem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3347864" y="899428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822061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169224" cy="778098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Schronisko dla bezdomnych zwierząt w Zabrzu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200800" cy="4608512"/>
          </a:xfrm>
        </p:spPr>
      </p:pic>
    </p:spTree>
    <p:extLst>
      <p:ext uri="{BB962C8B-B14F-4D97-AF65-F5344CB8AC3E}">
        <p14:creationId xmlns:p14="http://schemas.microsoft.com/office/powerpoint/2010/main" val="39667258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Schronisko dla bezdomnych zwierząt w Zabrzu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6876764" cy="458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56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241232" cy="634082"/>
          </a:xfrm>
        </p:spPr>
        <p:txBody>
          <a:bodyPr/>
          <a:lstStyle/>
          <a:p>
            <a:r>
              <a:rPr lang="pl-PL" sz="2400" dirty="0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Schronisko dla bezdomnych zwierząt w Zabrzu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96752"/>
            <a:ext cx="4860032" cy="32400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74797"/>
            <a:ext cx="4824027" cy="321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735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097216" cy="778098"/>
          </a:xfrm>
        </p:spPr>
        <p:txBody>
          <a:bodyPr/>
          <a:lstStyle/>
          <a:p>
            <a:r>
              <a:rPr lang="pl-PL" sz="2400" dirty="0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Schronisko dla bezdomnych zwierząt w Zabrzu</a:t>
            </a:r>
            <a:endParaRPr lang="pl-PL" dirty="0"/>
          </a:p>
        </p:txBody>
      </p:sp>
      <p:pic>
        <p:nvPicPr>
          <p:cNvPr id="1026" name="Picture 2" descr="C:\Users\mmajchrzyk\Desktop\Zdjęcia Zabrze\Zdjecia Magda k Zabrze\DSC_11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7272808" cy="465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671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457256" cy="778098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Schronisko dla bezdomnych zwierząt w Zabrzu</a:t>
            </a:r>
            <a:endParaRPr lang="pl-PL" dirty="0"/>
          </a:p>
        </p:txBody>
      </p:sp>
      <p:pic>
        <p:nvPicPr>
          <p:cNvPr id="4098" name="Picture 2" descr="C:\Users\mmajchrzyk\Desktop\Zdjęcia Zabrze\Zdjecia Magda k Zabrze\DSC_1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45" y="1556792"/>
            <a:ext cx="7200800" cy="48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2483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Schronisko dla bezdomnych zwierząt w Zabrzu</a:t>
            </a:r>
            <a:endParaRPr lang="pl-PL" dirty="0"/>
          </a:p>
        </p:txBody>
      </p:sp>
      <p:pic>
        <p:nvPicPr>
          <p:cNvPr id="5123" name="Picture 3" descr="C:\Users\mmajchrzyk\Desktop\Zdjęcia Zabrze\Zdjecia Magda k Zabrze\DSC_1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38" y="1556792"/>
            <a:ext cx="7130595" cy="475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6875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9844" y="274638"/>
            <a:ext cx="7354956" cy="778098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Schronisko dla bezdomnych zwierząt w Zabrzu</a:t>
            </a:r>
            <a:endParaRPr lang="pl-PL" dirty="0"/>
          </a:p>
        </p:txBody>
      </p:sp>
      <p:pic>
        <p:nvPicPr>
          <p:cNvPr id="6146" name="Picture 2" descr="C:\Users\mmajchrzyk\Desktop\Zdjęcia Zabrze\Zdjecia Magda k Zabrze\DSC_11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4" y="1628800"/>
            <a:ext cx="7314524" cy="470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5300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7385248" cy="850106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Schronisko dla bezdomnych zwierząt w Zabrzu</a:t>
            </a:r>
            <a:endParaRPr lang="pl-PL" dirty="0"/>
          </a:p>
        </p:txBody>
      </p:sp>
      <p:pic>
        <p:nvPicPr>
          <p:cNvPr id="7170" name="Picture 2" descr="C:\Users\mmajchrzyk\Desktop\Zdjęcia Zabrze\Zdjecia Magda k Zabrze\DSC_11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800"/>
            <a:ext cx="4535562" cy="302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majchrzyk\Desktop\Zdjęcia Zabrze\Zdjecia Magda k Zabrze\DSC_11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876800" cy="325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9019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1714" y="404664"/>
            <a:ext cx="7467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Schronisko dla bezdomnych zwierząt w Zabrzu</a:t>
            </a:r>
            <a:br>
              <a:rPr lang="pl-PL" sz="2400" dirty="0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dirty="0"/>
          </a:p>
        </p:txBody>
      </p:sp>
      <p:pic>
        <p:nvPicPr>
          <p:cNvPr id="8194" name="Picture 2" descr="C:\Users\mmajchrzyk\Desktop\Zdjęcia Zabrze\Zdjecia Magda k Zabrze\DSC_1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885" y="3573016"/>
            <a:ext cx="464224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majchrzyk\Desktop\Zdjęcia Zabrze\Zdjecia Magda k Zabrze\DSC_12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082274"/>
            <a:ext cx="4725569" cy="306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5995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467600" cy="1012974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wizytacja nowego schroniska dla bezdomnych zwierząt w </a:t>
            </a:r>
            <a:r>
              <a:rPr lang="pl-PL" sz="2400" dirty="0" err="1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wysocku</a:t>
            </a:r>
            <a:r>
              <a:rPr lang="pl-PL" sz="2400" dirty="0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wielkim (gm. ostrów wlkp.)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67544" y="1484784"/>
            <a:ext cx="7467600" cy="4873752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l-PL" dirty="0">
                <a:latin typeface="Trebuchet MS"/>
                <a:ea typeface="Calibri"/>
                <a:cs typeface="Times New Roman"/>
              </a:rPr>
              <a:t>Schronisko to w latach 2022-2024 przeszło gruntowną modernizację i zostało ponownie oddane do użytku w lipcu 2024.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l-PL" dirty="0">
                <a:latin typeface="Trebuchet MS"/>
                <a:ea typeface="Calibri"/>
                <a:cs typeface="Times New Roman"/>
              </a:rPr>
              <a:t>Aktualnie jest jednym z nowocześniejszych tego typu obiektów w Polsce, spełniającym rygorystyczne wymogi </a:t>
            </a:r>
            <a:r>
              <a:rPr lang="pl-PL" dirty="0">
                <a:latin typeface="Trebuchet MS"/>
                <a:ea typeface="Times New Roman"/>
                <a:cs typeface="Times New Roman"/>
              </a:rPr>
              <a:t>Rozporządzenie Ministra Rolnictwa i Rozwoju Wsi z dnia 20 stycznia 2022 r. w sprawie szczegółowych wymagań weterynaryjnych dla prowadzenia schronisk dla zwierząt.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l-PL" dirty="0">
                <a:latin typeface="Trebuchet MS"/>
                <a:ea typeface="Calibri"/>
                <a:cs typeface="Times New Roman"/>
              </a:rPr>
              <a:t>W ramach modernizacji obiektu dobudowane zostało m.in. piętro budynku, dzięki temu schronisko zyskało więcej pomieszczeń. W obiekcie powstały dwie windy: osobowa i towarowa, wybudowana została chłodnia, powstało zaplecze </a:t>
            </a:r>
            <a:r>
              <a:rPr lang="pl-PL" dirty="0" err="1">
                <a:latin typeface="Trebuchet MS"/>
                <a:ea typeface="Calibri"/>
                <a:cs typeface="Times New Roman"/>
              </a:rPr>
              <a:t>socjalno</a:t>
            </a:r>
            <a:r>
              <a:rPr lang="pl-PL" dirty="0">
                <a:latin typeface="Trebuchet MS"/>
                <a:ea typeface="Calibri"/>
                <a:cs typeface="Times New Roman"/>
              </a:rPr>
              <a:t> – sanitarne dla pracowników, weterynarza i wolontariuszy, pomieszczenie adopcyjne dla zwierząt oraz osobne pomieszczenia dla psów i kotów chorych („szpitalik”), pomieszczenia do kwarantanny, pomieszczenia dla psich matek </a:t>
            </a:r>
            <a:br>
              <a:rPr lang="pl-PL" dirty="0">
                <a:latin typeface="Trebuchet MS"/>
                <a:ea typeface="Calibri"/>
                <a:cs typeface="Times New Roman"/>
              </a:rPr>
            </a:br>
            <a:r>
              <a:rPr lang="pl-PL" dirty="0">
                <a:latin typeface="Trebuchet MS"/>
                <a:ea typeface="Calibri"/>
                <a:cs typeface="Times New Roman"/>
              </a:rPr>
              <a:t>z małymi oraz woliera dla kotów zdrowych. Ponadto zmodernizowane zostały kojce zewnętrzne oraz wybiegi dla psów.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pl-PL" sz="2000" dirty="0">
              <a:latin typeface="Calibri"/>
              <a:ea typeface="Calibri"/>
              <a:cs typeface="Times New Roman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74388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352928" cy="576064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61469"/>
            <a:ext cx="7128793" cy="4752528"/>
          </a:xfrm>
          <a:prstGeom prst="rect">
            <a:avLst/>
          </a:prstGeo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86" y="1610504"/>
            <a:ext cx="325596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3275856" y="986096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25722317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7584501" cy="4270074"/>
          </a:xfrm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778098"/>
          </a:xfrm>
        </p:spPr>
        <p:txBody>
          <a:bodyPr/>
          <a:lstStyle/>
          <a:p>
            <a:r>
              <a:rPr lang="pl-PL" sz="2400" dirty="0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Schronisko dla bezdomnych zwierząt w Wysocku Wielkim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253389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68952" cy="922114"/>
          </a:xfrm>
        </p:spPr>
        <p:txBody>
          <a:bodyPr/>
          <a:lstStyle/>
          <a:p>
            <a:r>
              <a:rPr lang="pl-PL" sz="2400" dirty="0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Schronisko dla bezdomnych zwierząt w Wysocku Wielkim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79402"/>
            <a:ext cx="7488832" cy="421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256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68952" cy="850106"/>
          </a:xfrm>
        </p:spPr>
        <p:txBody>
          <a:bodyPr/>
          <a:lstStyle/>
          <a:p>
            <a:r>
              <a:rPr lang="pl-PL" sz="2400" dirty="0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Schronisko dla bezdomnych zwierząt w Wysocku Wielkim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5" y="1484784"/>
            <a:ext cx="7508668" cy="422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343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496944" cy="634082"/>
          </a:xfrm>
        </p:spPr>
        <p:txBody>
          <a:bodyPr/>
          <a:lstStyle/>
          <a:p>
            <a:r>
              <a:rPr lang="pl-PL" sz="2400" dirty="0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Schronisko dla bezdomnych zwierząt w Wysocku Wielkim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3210" y="2421340"/>
            <a:ext cx="4607496" cy="259402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4325" y="2471596"/>
            <a:ext cx="4575311" cy="2520281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50978"/>
            <a:ext cx="2616200" cy="4561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2636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68952" cy="634082"/>
          </a:xfrm>
        </p:spPr>
        <p:txBody>
          <a:bodyPr/>
          <a:lstStyle/>
          <a:p>
            <a:r>
              <a:rPr lang="pl-PL" sz="2400" dirty="0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Schronisko dla bezdomnych zwierząt w Wysocku Wielkim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38" y="2507428"/>
            <a:ext cx="5019122" cy="282576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0046" y="2531365"/>
            <a:ext cx="4988492" cy="280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497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706090"/>
          </a:xfrm>
        </p:spPr>
        <p:txBody>
          <a:bodyPr/>
          <a:lstStyle/>
          <a:p>
            <a:r>
              <a:rPr lang="pl-PL" sz="2400" dirty="0">
                <a:solidFill>
                  <a:srgbClr val="5B69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Schronisko dla bezdomnych zwierząt w Wysocku Wielkim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74466"/>
            <a:ext cx="7600618" cy="427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44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67544" y="836712"/>
            <a:ext cx="7488832" cy="4680520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dirty="0">
                <a:latin typeface="Trebuchet MS"/>
                <a:ea typeface="Times New Roman"/>
              </a:rPr>
              <a:t>Podczas wizyt w ww. schroniskach uczestnicy mieli okazję zapoznać się z organizacją przestrzeni oraz innymi praktycznymi rozwiązaniami, które przyczyniają się do sprawniejszego funkcjonowania takich obiektów. Zarządzający ww. schroniskami zwrócili również uwagę na błędy, których należy unikać przy projektowaniu schronisk.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l-PL" dirty="0"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dirty="0">
                <a:latin typeface="Trebuchet MS"/>
                <a:ea typeface="Times New Roman"/>
              </a:rPr>
              <a:t>Uzyskane informacje będą z pewnością nieocenionym wsparciem w planowaniu nowej inwestycji - budowy schroniska dla bezdomnych zwierząt z terenu gmin członkowskich Związku Międzygminnego „EKO SIÓDEMKA”.</a:t>
            </a:r>
            <a:endParaRPr lang="pl-PL" dirty="0">
              <a:latin typeface="Times New Roman"/>
              <a:ea typeface="Times New Roman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61710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9412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Projekt koncepcyjny nowego schroniska dla bezdomnych zwierząt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7"/>
          <a:stretch/>
        </p:blipFill>
        <p:spPr>
          <a:xfrm>
            <a:off x="505322" y="1556792"/>
            <a:ext cx="7704856" cy="403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071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3727" y="527231"/>
            <a:ext cx="5151801" cy="922114"/>
          </a:xfrm>
        </p:spPr>
        <p:txBody>
          <a:bodyPr>
            <a:normAutofit fontScale="90000"/>
          </a:bodyPr>
          <a:lstStyle/>
          <a:p>
            <a:r>
              <a:rPr lang="pl-PL" sz="2700" dirty="0">
                <a:solidFill>
                  <a:srgbClr val="5B6973"/>
                </a:solidFill>
              </a:rPr>
              <a:t>Projekt koncepcyjny nowego schroniska dla bezdomnych zwierząt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39552" y="1844824"/>
            <a:ext cx="7251576" cy="461375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b="1" u="sng" dirty="0">
                <a:latin typeface="Calibri"/>
                <a:ea typeface="Calibri"/>
                <a:cs typeface="Times New Roman"/>
              </a:rPr>
              <a:t>Budynek planowanego schroniska </a:t>
            </a:r>
            <a:r>
              <a:rPr lang="pl-PL" dirty="0">
                <a:latin typeface="Calibri"/>
                <a:ea typeface="Calibri"/>
                <a:cs typeface="Times New Roman"/>
              </a:rPr>
              <a:t>ma prostą formę z dachem dwuspadowym w stylu nowoczesnej stodoły.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dirty="0">
                <a:latin typeface="Calibri"/>
                <a:ea typeface="Calibri"/>
                <a:cs typeface="Times New Roman"/>
              </a:rPr>
              <a:t>Okap dachu jest wysunięty aby zapewnić lepszą ochronę elewacji, dostęp do rynien, a także zredukowanie nasłonecznienia pomieszczeń latem.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dirty="0">
                <a:latin typeface="Calibri"/>
                <a:ea typeface="Calibri"/>
                <a:cs typeface="Times New Roman"/>
              </a:rPr>
              <a:t>Wewnątrz planowana jest pompa ciepła i ogrzewanie podłogowe.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dirty="0" err="1">
                <a:latin typeface="Calibri"/>
                <a:ea typeface="Calibri"/>
                <a:cs typeface="Times New Roman"/>
              </a:rPr>
              <a:t>Fotowoltaika</a:t>
            </a:r>
            <a:r>
              <a:rPr lang="pl-PL" dirty="0">
                <a:latin typeface="Calibri"/>
                <a:ea typeface="Calibri"/>
                <a:cs typeface="Times New Roman"/>
              </a:rPr>
              <a:t> ma zapewnić możliwie dużą samowystarczalność.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dirty="0">
                <a:latin typeface="Calibri"/>
                <a:ea typeface="Calibri"/>
                <a:cs typeface="Times New Roman"/>
              </a:rPr>
              <a:t>Dach wykończony jest blachą na rąbek.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dirty="0">
                <a:latin typeface="Calibri"/>
                <a:ea typeface="Calibri"/>
                <a:cs typeface="Times New Roman"/>
              </a:rPr>
              <a:t>Większość okien jest wysoka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dirty="0">
                <a:latin typeface="Calibri"/>
                <a:ea typeface="Calibri"/>
                <a:cs typeface="Times New Roman"/>
              </a:rPr>
              <a:t>Budynek otoczony jest zielenią łatwą w utrzymaniu.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dirty="0">
                <a:latin typeface="Calibri"/>
                <a:ea typeface="Calibri"/>
                <a:cs typeface="Times New Roman"/>
              </a:rPr>
              <a:t>Wjazd na teren oraz podjazd za budynkiem są wybrukowane o szerokości 6 metrów (zapewnia wygodny wjazd samochodom ciężarowym).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dirty="0">
                <a:latin typeface="Calibri"/>
                <a:ea typeface="Calibri"/>
                <a:cs typeface="Times New Roman"/>
              </a:rPr>
              <a:t>Orientacja budynku oraz całego założenia zależna jest od lokalizacji działki.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9" r="4051" b="15870"/>
          <a:stretch/>
        </p:blipFill>
        <p:spPr>
          <a:xfrm>
            <a:off x="5220072" y="295369"/>
            <a:ext cx="3312368" cy="150298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608579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08912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dirty="0">
                <a:solidFill>
                  <a:srgbClr val="5B6973"/>
                </a:solidFill>
              </a:rPr>
              <a:t>Projekt koncepcyjny nowego schroniska </a:t>
            </a:r>
            <a:br>
              <a:rPr lang="pl-PL" sz="2700" dirty="0">
                <a:solidFill>
                  <a:srgbClr val="5B6973"/>
                </a:solidFill>
              </a:rPr>
            </a:br>
            <a:r>
              <a:rPr lang="pl-PL" sz="2700" dirty="0">
                <a:solidFill>
                  <a:srgbClr val="5B6973"/>
                </a:solidFill>
              </a:rPr>
              <a:t>dla bezdomnych zwierząt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0"/>
          <a:stretch/>
        </p:blipFill>
        <p:spPr>
          <a:xfrm>
            <a:off x="683568" y="2122098"/>
            <a:ext cx="7344816" cy="4308319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84784"/>
            <a:ext cx="205422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96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992888" cy="490066"/>
          </a:xfrm>
        </p:spPr>
        <p:txBody>
          <a:bodyPr/>
          <a:lstStyle/>
          <a:p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" y="1556792"/>
            <a:ext cx="6876764" cy="4584509"/>
          </a:xfrm>
          <a:prstGeom prst="rect">
            <a:avLst/>
          </a:prstGeom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325596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3124619" y="899428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147670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7546" y="260648"/>
            <a:ext cx="7283152" cy="922114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5B6973"/>
                </a:solidFill>
              </a:rPr>
              <a:t>Projekt koncepcyjny nowego schroniska </a:t>
            </a:r>
            <a:br>
              <a:rPr lang="pl-PL" sz="2400" dirty="0">
                <a:solidFill>
                  <a:srgbClr val="5B6973"/>
                </a:solidFill>
              </a:rPr>
            </a:br>
            <a:r>
              <a:rPr lang="pl-PL" sz="2400" dirty="0">
                <a:solidFill>
                  <a:srgbClr val="5B6973"/>
                </a:solidFill>
              </a:rPr>
              <a:t>dla bezdomnych zwierząt</a:t>
            </a:r>
            <a:endParaRPr lang="pl-PL" sz="24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4"/>
          <a:stretch/>
        </p:blipFill>
        <p:spPr>
          <a:xfrm>
            <a:off x="683568" y="1988840"/>
            <a:ext cx="7416824" cy="4392488"/>
          </a:xfrm>
        </p:spPr>
      </p:pic>
      <p:sp>
        <p:nvSpPr>
          <p:cNvPr id="5" name="pole tekstowe 4"/>
          <p:cNvSpPr txBox="1"/>
          <p:nvPr/>
        </p:nvSpPr>
        <p:spPr>
          <a:xfrm>
            <a:off x="3419872" y="1675547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i="1" dirty="0">
                <a:latin typeface="Arial" panose="020B0604020202020204" pitchFamily="34" charset="0"/>
                <a:cs typeface="Arial" panose="020B0604020202020204" pitchFamily="34" charset="0"/>
              </a:rPr>
              <a:t>Budynek schroniska</a:t>
            </a:r>
          </a:p>
        </p:txBody>
      </p:sp>
    </p:spTree>
    <p:extLst>
      <p:ext uri="{BB962C8B-B14F-4D97-AF65-F5344CB8AC3E}">
        <p14:creationId xmlns:p14="http://schemas.microsoft.com/office/powerpoint/2010/main" val="36741121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</a:rPr>
              <a:t>Projekt koncepcyjny nowego schroniska </a:t>
            </a:r>
            <a:br>
              <a:rPr lang="pl-PL" sz="2400" dirty="0">
                <a:solidFill>
                  <a:srgbClr val="5B6973"/>
                </a:solidFill>
              </a:rPr>
            </a:br>
            <a:r>
              <a:rPr lang="pl-PL" sz="2400" dirty="0">
                <a:solidFill>
                  <a:srgbClr val="5B6973"/>
                </a:solidFill>
              </a:rPr>
              <a:t>dla bezdomnych zwierząt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6"/>
          <a:stretch/>
        </p:blipFill>
        <p:spPr>
          <a:xfrm>
            <a:off x="810437" y="2204864"/>
            <a:ext cx="7249847" cy="3384376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48970"/>
            <a:ext cx="205422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3344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</a:rPr>
              <a:t>Projekt koncepcyjny nowego schroniska </a:t>
            </a:r>
            <a:br>
              <a:rPr lang="pl-PL" sz="2400" dirty="0">
                <a:solidFill>
                  <a:srgbClr val="5B6973"/>
                </a:solidFill>
              </a:rPr>
            </a:br>
            <a:r>
              <a:rPr lang="pl-PL" sz="2400" dirty="0">
                <a:solidFill>
                  <a:srgbClr val="5B6973"/>
                </a:solidFill>
              </a:rPr>
              <a:t>dla bezdomnych zwierząt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" t="12933" r="629" b="1772"/>
          <a:stretch/>
        </p:blipFill>
        <p:spPr>
          <a:xfrm>
            <a:off x="827584" y="1717472"/>
            <a:ext cx="7128792" cy="4153319"/>
          </a:xfrm>
        </p:spPr>
      </p:pic>
      <p:sp>
        <p:nvSpPr>
          <p:cNvPr id="5" name="pole tekstowe 4"/>
          <p:cNvSpPr txBox="1"/>
          <p:nvPr/>
        </p:nvSpPr>
        <p:spPr>
          <a:xfrm>
            <a:off x="3416874" y="1403484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>
                <a:latin typeface="Arial" panose="020B0604020202020204" pitchFamily="34" charset="0"/>
                <a:cs typeface="Arial" panose="020B0604020202020204" pitchFamily="34" charset="0"/>
              </a:rPr>
              <a:t>Boksy dla psów</a:t>
            </a:r>
          </a:p>
        </p:txBody>
      </p:sp>
    </p:spTree>
    <p:extLst>
      <p:ext uri="{BB962C8B-B14F-4D97-AF65-F5344CB8AC3E}">
        <p14:creationId xmlns:p14="http://schemas.microsoft.com/office/powerpoint/2010/main" val="20309343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</a:rPr>
              <a:t>Projekt koncepcyjny nowego schroniska </a:t>
            </a:r>
            <a:br>
              <a:rPr lang="pl-PL" sz="2400" dirty="0">
                <a:solidFill>
                  <a:srgbClr val="5B6973"/>
                </a:solidFill>
              </a:rPr>
            </a:br>
            <a:r>
              <a:rPr lang="pl-PL" sz="2400" dirty="0">
                <a:solidFill>
                  <a:srgbClr val="5B6973"/>
                </a:solidFill>
              </a:rPr>
              <a:t>dla bezdomnych zwierząt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4"/>
          <a:stretch/>
        </p:blipFill>
        <p:spPr>
          <a:xfrm>
            <a:off x="827583" y="1795308"/>
            <a:ext cx="7013915" cy="440785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07095"/>
            <a:ext cx="18843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094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</a:rPr>
              <a:t>Projekt koncepcyjny nowego schroniska </a:t>
            </a:r>
            <a:br>
              <a:rPr lang="pl-PL" sz="2400" dirty="0">
                <a:solidFill>
                  <a:srgbClr val="5B6973"/>
                </a:solidFill>
              </a:rPr>
            </a:br>
            <a:r>
              <a:rPr lang="pl-PL" sz="2400" dirty="0">
                <a:solidFill>
                  <a:srgbClr val="5B6973"/>
                </a:solidFill>
              </a:rPr>
              <a:t>dla bezdomnych zwierząt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4"/>
          <a:stretch/>
        </p:blipFill>
        <p:spPr>
          <a:xfrm>
            <a:off x="395536" y="1772816"/>
            <a:ext cx="7632848" cy="436854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987824" y="1327038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>
                <a:latin typeface="Arial" panose="020B0604020202020204" pitchFamily="34" charset="0"/>
                <a:cs typeface="Arial" panose="020B0604020202020204" pitchFamily="34" charset="0"/>
              </a:rPr>
              <a:t>Przykładowe wnętrza</a:t>
            </a:r>
          </a:p>
        </p:txBody>
      </p:sp>
    </p:spTree>
    <p:extLst>
      <p:ext uri="{BB962C8B-B14F-4D97-AF65-F5344CB8AC3E}">
        <p14:creationId xmlns:p14="http://schemas.microsoft.com/office/powerpoint/2010/main" val="29286093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0872" y="274638"/>
            <a:ext cx="7467600" cy="922114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</a:rPr>
              <a:t>Projekt koncepcyjny nowego schroniska </a:t>
            </a:r>
            <a:br>
              <a:rPr lang="pl-PL" sz="2400" dirty="0">
                <a:solidFill>
                  <a:srgbClr val="5B6973"/>
                </a:solidFill>
              </a:rPr>
            </a:br>
            <a:r>
              <a:rPr lang="pl-PL" sz="2400" dirty="0">
                <a:solidFill>
                  <a:srgbClr val="5B6973"/>
                </a:solidFill>
              </a:rPr>
              <a:t>dla bezdomnych zwierząt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3"/>
          <a:stretch/>
        </p:blipFill>
        <p:spPr>
          <a:xfrm>
            <a:off x="467544" y="1844824"/>
            <a:ext cx="7488832" cy="441948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275856" y="1335664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/>
              <a:t>Przykładowe wnętrza</a:t>
            </a:r>
          </a:p>
        </p:txBody>
      </p:sp>
    </p:spTree>
    <p:extLst>
      <p:ext uri="{BB962C8B-B14F-4D97-AF65-F5344CB8AC3E}">
        <p14:creationId xmlns:p14="http://schemas.microsoft.com/office/powerpoint/2010/main" val="41910278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/>
              <a:t>     Dziękujemy za uwagę  </a:t>
            </a:r>
          </a:p>
        </p:txBody>
      </p:sp>
    </p:spTree>
    <p:extLst>
      <p:ext uri="{BB962C8B-B14F-4D97-AF65-F5344CB8AC3E}">
        <p14:creationId xmlns:p14="http://schemas.microsoft.com/office/powerpoint/2010/main" val="1428049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91264" cy="562074"/>
          </a:xfrm>
        </p:spPr>
        <p:txBody>
          <a:bodyPr/>
          <a:lstStyle/>
          <a:p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7128792" cy="475252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303748" y="1988840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Nowe ogrodzenie oddzielające boksy od wybiegu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3059832" y="764704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1810842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280920" cy="562074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91" y="1628800"/>
            <a:ext cx="6880620" cy="458708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051720" y="2636912"/>
            <a:ext cx="19442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Zwiększenie powierzchni użytkowej starych boksów poprzez wstawienie bramek łączących</a:t>
            </a:r>
            <a:b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275856" y="980728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3360127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20880" cy="490066"/>
          </a:xfrm>
        </p:spPr>
        <p:txBody>
          <a:bodyPr/>
          <a:lstStyle/>
          <a:p>
            <a:r>
              <a:rPr lang="pl-PL" sz="2400" dirty="0">
                <a:solidFill>
                  <a:srgbClr val="5B6973"/>
                </a:solidFill>
              </a:rPr>
              <a:t>Schronisko dla bezdomnych zwierząt w Krotoszynie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76804"/>
            <a:ext cx="6984776" cy="465651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171133" y="899428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Aktualny stan obiektu </a:t>
            </a:r>
          </a:p>
        </p:txBody>
      </p:sp>
    </p:spTree>
    <p:extLst>
      <p:ext uri="{BB962C8B-B14F-4D97-AF65-F5344CB8AC3E}">
        <p14:creationId xmlns:p14="http://schemas.microsoft.com/office/powerpoint/2010/main" val="32444427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kusz">
  <a:themeElements>
    <a:clrScheme name="Złożony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Wykusz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Wykusz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835</TotalTime>
  <Words>1458</Words>
  <Application>Microsoft Office PowerPoint</Application>
  <PresentationFormat>Pokaz na ekranie (4:3)</PresentationFormat>
  <Paragraphs>164</Paragraphs>
  <Slides>66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66</vt:i4>
      </vt:variant>
    </vt:vector>
  </HeadingPairs>
  <TitlesOfParts>
    <vt:vector size="75" baseType="lpstr">
      <vt:lpstr>Arial</vt:lpstr>
      <vt:lpstr>Calibri</vt:lpstr>
      <vt:lpstr>Century Schoolbook</vt:lpstr>
      <vt:lpstr>inherit</vt:lpstr>
      <vt:lpstr>Times New Roman</vt:lpstr>
      <vt:lpstr>Trebuchet MS</vt:lpstr>
      <vt:lpstr>Wingdings</vt:lpstr>
      <vt:lpstr>Wingdings 2</vt:lpstr>
      <vt:lpstr>Wykusz</vt:lpstr>
      <vt:lpstr>schronisko dla bezdomnych zwierząt w krotoszynie</vt:lpstr>
      <vt:lpstr>Schronisko dla bezdomnych zwierząt w Krotoszynie</vt:lpstr>
      <vt:lpstr>Schronisko dla bezdomnych zwierząt w Krotoszynie 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Schronisko dla bezdomnych zwierząt w Krotoszynie </vt:lpstr>
      <vt:lpstr>  </vt:lpstr>
      <vt:lpstr>Schronisko dla bezdomnych zwierząt w Zabrzu</vt:lpstr>
      <vt:lpstr>Schronisko dla bezdomnych zwierząt w Zabrzu</vt:lpstr>
      <vt:lpstr>Schronisko dla bezdomnych zwierząt w Zabrzu</vt:lpstr>
      <vt:lpstr>Schronisko dla bezdomnych zwierząt w Zabrzu</vt:lpstr>
      <vt:lpstr>Schronisko dla bezdomnych zwierząt w Zabrzu</vt:lpstr>
      <vt:lpstr>Schronisko dla bezdomnych zwierząt w Zabrzu</vt:lpstr>
      <vt:lpstr>Schronisko dla bezdomnych zwierząt w Zabrzu</vt:lpstr>
      <vt:lpstr>Schronisko dla bezdomnych zwierząt w Zabrzu</vt:lpstr>
      <vt:lpstr>   Schronisko dla bezdomnych zwierząt w Zabrzu</vt:lpstr>
      <vt:lpstr>Schronisko dla bezdomnych zwierząt w Zabrzu</vt:lpstr>
      <vt:lpstr>Schronisko dla bezdomnych zwierząt w Zabrzu</vt:lpstr>
      <vt:lpstr>Schronisko dla bezdomnych zwierząt w Zabrzu</vt:lpstr>
      <vt:lpstr>Schronisko dla bezdomnych zwierząt w Zabrzu</vt:lpstr>
      <vt:lpstr>Schronisko dla bezdomnych zwierząt w Zabrzu</vt:lpstr>
      <vt:lpstr>Schronisko dla bezdomnych zwierząt w Zabrzu</vt:lpstr>
      <vt:lpstr>Schronisko dla bezdomnych zwierząt w Zabrzu </vt:lpstr>
      <vt:lpstr>wizytacja nowego schroniska dla bezdomnych zwierząt w wysocku wielkim (gm. ostrów wlkp.)</vt:lpstr>
      <vt:lpstr>Schronisko dla bezdomnych zwierząt w Wysocku Wielkim</vt:lpstr>
      <vt:lpstr>Schronisko dla bezdomnych zwierząt w Wysocku Wielkim</vt:lpstr>
      <vt:lpstr>Schronisko dla bezdomnych zwierząt w Wysocku Wielkim</vt:lpstr>
      <vt:lpstr>Schronisko dla bezdomnych zwierząt w Wysocku Wielkim</vt:lpstr>
      <vt:lpstr>Schronisko dla bezdomnych zwierząt w Wysocku Wielkim</vt:lpstr>
      <vt:lpstr>Schronisko dla bezdomnych zwierząt w Wysocku Wielkim</vt:lpstr>
      <vt:lpstr>Prezentacja programu PowerPoint</vt:lpstr>
      <vt:lpstr>Projekt koncepcyjny nowego schroniska dla bezdomnych zwierząt</vt:lpstr>
      <vt:lpstr>Projekt koncepcyjny nowego schroniska dla bezdomnych zwierząt</vt:lpstr>
      <vt:lpstr>Projekt koncepcyjny nowego schroniska  dla bezdomnych zwierząt</vt:lpstr>
      <vt:lpstr>Projekt koncepcyjny nowego schroniska  dla bezdomnych zwierząt</vt:lpstr>
      <vt:lpstr>Projekt koncepcyjny nowego schroniska  dla bezdomnych zwierząt</vt:lpstr>
      <vt:lpstr>Projekt koncepcyjny nowego schroniska  dla bezdomnych zwierząt</vt:lpstr>
      <vt:lpstr>Projekt koncepcyjny nowego schroniska  dla bezdomnych zwierząt</vt:lpstr>
      <vt:lpstr>Projekt koncepcyjny nowego schroniska  dla bezdomnych zwierząt</vt:lpstr>
      <vt:lpstr>Projekt koncepcyjny nowego schroniska  dla bezdomnych zwierząt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Marlena Majchrzyk</dc:creator>
  <cp:lastModifiedBy>Marta Konarska</cp:lastModifiedBy>
  <cp:revision>47</cp:revision>
  <dcterms:created xsi:type="dcterms:W3CDTF">2024-10-10T08:34:37Z</dcterms:created>
  <dcterms:modified xsi:type="dcterms:W3CDTF">2024-10-15T10:16:42Z</dcterms:modified>
</cp:coreProperties>
</file>